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719"/>
  </p:normalViewPr>
  <p:slideViewPr>
    <p:cSldViewPr snapToGrid="0">
      <p:cViewPr varScale="1">
        <p:scale>
          <a:sx n="123" d="100"/>
          <a:sy n="123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6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00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8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71C0A85-385D-F749-AF58-FE9A60222B59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31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81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203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290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75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9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11/24/24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54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71C0A85-385D-F749-AF58-FE9A60222B59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8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75346/basic%20shopping%20car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pixabay.com/en/graph-data-growth-bar-chart-chart-163549/" TargetMode="Externa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ParidaKishan/consumer-behaviour-project/blob/main/consumerbehaviour.csv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9DFF-005C-75DA-BDF7-38CCC8668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82" y="612841"/>
            <a:ext cx="10650618" cy="1105123"/>
          </a:xfrm>
        </p:spPr>
        <p:txBody>
          <a:bodyPr>
            <a:normAutofit/>
          </a:bodyPr>
          <a:lstStyle/>
          <a:p>
            <a:pPr algn="ctr"/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Impact" panose="020B0806030902050204" pitchFamily="34" charset="0"/>
              </a:rPr>
              <a:t>Data Visualization Dashboard for </a:t>
            </a:r>
            <a:br>
              <a:rPr lang="en-US" sz="3600" b="0" i="0" u="none" strike="noStrike" dirty="0">
                <a:solidFill>
                  <a:srgbClr val="000000"/>
                </a:solidFill>
                <a:effectLst/>
                <a:latin typeface="Impact" panose="020B0806030902050204" pitchFamily="34" charset="0"/>
              </a:rPr>
            </a:b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Impact" panose="020B0806030902050204" pitchFamily="34" charset="0"/>
              </a:rPr>
              <a:t>Consumer Behavior Analysis</a:t>
            </a:r>
            <a:endParaRPr lang="en-US" sz="3600" dirty="0">
              <a:latin typeface="Impact" panose="020B080603090205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6F545B-5318-B5D8-1556-46B5CBEEE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609" y="1906732"/>
            <a:ext cx="9926781" cy="5507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halkboard SE" panose="03050602040202020205" pitchFamily="66" charset="77"/>
              </a:rPr>
              <a:t>“Unveiling Consumer Insights Through Data and Machine Learning”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-webkit-standard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3AD5712A-3A12-0FA2-67B3-B1BAEFFABF85}"/>
              </a:ext>
            </a:extLst>
          </p:cNvPr>
          <p:cNvSpPr txBox="1">
            <a:spLocks/>
          </p:cNvSpPr>
          <p:nvPr/>
        </p:nvSpPr>
        <p:spPr>
          <a:xfrm>
            <a:off x="4571732" y="2749941"/>
            <a:ext cx="3048533" cy="24106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u="sng" dirty="0">
                <a:solidFill>
                  <a:srgbClr val="000000"/>
                </a:solidFill>
                <a:latin typeface="Abadi" panose="020B0604020104020204" pitchFamily="34" charset="0"/>
              </a:rPr>
              <a:t>Team Members:</a:t>
            </a:r>
          </a:p>
          <a:p>
            <a:pPr marL="0" indent="0" algn="ctr">
              <a:buNone/>
            </a:pPr>
            <a:r>
              <a:rPr lang="en-US" sz="2400" dirty="0" err="1">
                <a:solidFill>
                  <a:srgbClr val="000000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Vishesh</a:t>
            </a:r>
            <a:r>
              <a:rPr lang="en-US" sz="2400" dirty="0">
                <a:solidFill>
                  <a:srgbClr val="000000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Bharuka</a:t>
            </a:r>
            <a:endParaRPr lang="en-US" sz="2400" dirty="0">
              <a:solidFill>
                <a:srgbClr val="000000"/>
              </a:solidFill>
              <a:latin typeface="Abadi" panose="020F0502020204030204" pitchFamily="34" charset="0"/>
              <a:cs typeface="Abadi" panose="020F0502020204030204" pitchFamily="34" charset="0"/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Kishan Kumar </a:t>
            </a:r>
            <a:r>
              <a:rPr lang="en-US" sz="2400" dirty="0" err="1">
                <a:solidFill>
                  <a:srgbClr val="000000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Parida</a:t>
            </a:r>
            <a:endParaRPr lang="en-US" sz="2400" dirty="0">
              <a:solidFill>
                <a:srgbClr val="000000"/>
              </a:solidFill>
              <a:latin typeface="Abadi" panose="020F0502020204030204" pitchFamily="34" charset="0"/>
              <a:cs typeface="Abadi" panose="020F0502020204030204" pitchFamily="34" charset="0"/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Sujan DM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400" dirty="0">
                <a:solidFill>
                  <a:srgbClr val="000000"/>
                </a:solidFill>
                <a:latin typeface="-webkit-standard"/>
              </a:rPr>
            </a:br>
            <a:endParaRPr lang="en-US" sz="2400" dirty="0">
              <a:solidFill>
                <a:srgbClr val="000000"/>
              </a:solidFill>
              <a:latin typeface="-webkit-standard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000000"/>
              </a:solidFill>
              <a:latin typeface="-webkit-standard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17" name="Picture 16" descr="A shopping cart with blue wheels&#10;&#10;Description automatically generated">
            <a:extLst>
              <a:ext uri="{FF2B5EF4-FFF2-40B4-BE49-F238E27FC236}">
                <a16:creationId xmlns:a16="http://schemas.microsoft.com/office/drawing/2014/main" id="{ADC2FBE2-8935-12A0-B72A-9929DA99E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29417" y="2646217"/>
            <a:ext cx="2564255" cy="2236973"/>
          </a:xfrm>
          <a:prstGeom prst="rect">
            <a:avLst/>
          </a:prstGeom>
        </p:spPr>
      </p:pic>
      <p:pic>
        <p:nvPicPr>
          <p:cNvPr id="32" name="Picture 31" descr="A blue graph on a circular surface&#10;&#10;Description automatically generated">
            <a:extLst>
              <a:ext uri="{FF2B5EF4-FFF2-40B4-BE49-F238E27FC236}">
                <a16:creationId xmlns:a16="http://schemas.microsoft.com/office/drawing/2014/main" id="{0FEF7D23-ECEF-0BCA-BD64-AB38B9701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2290" y="2849682"/>
            <a:ext cx="2764014" cy="2211211"/>
          </a:xfrm>
          <a:prstGeom prst="rect">
            <a:avLst/>
          </a:prstGeom>
        </p:spPr>
      </p:pic>
      <p:pic>
        <p:nvPicPr>
          <p:cNvPr id="34" name="Picture 33" descr="A red and white logo&#10;&#10;Description automatically generated">
            <a:extLst>
              <a:ext uri="{FF2B5EF4-FFF2-40B4-BE49-F238E27FC236}">
                <a16:creationId xmlns:a16="http://schemas.microsoft.com/office/drawing/2014/main" id="{777D21A9-F85B-CF2F-22F5-E98378458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604" y="4955926"/>
            <a:ext cx="1783773" cy="17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71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DE9D0-DE81-386F-93D6-6FBDBFD26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537855"/>
            <a:ext cx="6858000" cy="4966854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Insights Gained: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1.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Demographics: Middle-aged customers spend the most.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2.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Discounts: Increase purchase frequency significantly.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3.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Popular products: Blouses, pants, and shirts.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Model Achievements: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1.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Clustering: Six distinct customer segments.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2.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Recommendation System: Personalized suggestions with high accuracy.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3.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Anomaly Detection: Identified potential fraud cases.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4.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Regression: Accurate predictions of purchase amounts.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Business Impact: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1.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Enhanced customer targeting.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2.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Inventory planning improvements.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3.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Fraud prevention strategies.</a:t>
            </a:r>
            <a:endParaRPr lang="en-US" dirty="0"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FA75A5-8A34-9D58-A3C6-1E7E51BD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1109"/>
            <a:ext cx="7419109" cy="976746"/>
          </a:xfrm>
        </p:spPr>
        <p:txBody>
          <a:bodyPr/>
          <a:lstStyle/>
          <a:p>
            <a:r>
              <a:rPr lang="en-US" dirty="0"/>
              <a:t>RESULTS AND ACHIEVEMENTS</a:t>
            </a:r>
          </a:p>
        </p:txBody>
      </p:sp>
    </p:spTree>
    <p:extLst>
      <p:ext uri="{BB962C8B-B14F-4D97-AF65-F5344CB8AC3E}">
        <p14:creationId xmlns:p14="http://schemas.microsoft.com/office/powerpoint/2010/main" val="320982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3825D-E7D5-1717-82A1-A7F9F8EC3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462" y="1402773"/>
            <a:ext cx="6681356" cy="4998026"/>
          </a:xfrm>
        </p:spPr>
        <p:txBody>
          <a:bodyPr>
            <a:normAutofit/>
          </a:bodyPr>
          <a:lstStyle/>
          <a:p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+mj-lt"/>
              </a:rPr>
              <a:t>Objective: Provide interactive and real-time insights into consumer behavior.</a:t>
            </a:r>
          </a:p>
          <a:p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+mj-lt"/>
              </a:rPr>
              <a:t>Features:</a:t>
            </a:r>
            <a:br>
              <a:rPr lang="en-US" sz="2200" dirty="0">
                <a:latin typeface="+mj-lt"/>
              </a:rPr>
            </a:br>
            <a:r>
              <a:rPr lang="en-US" sz="2200" dirty="0">
                <a:latin typeface="+mj-lt"/>
              </a:rPr>
              <a:t>1.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+mj-lt"/>
              </a:rPr>
              <a:t>Customer Demographics: Filters for age groups, gender, and regions.</a:t>
            </a:r>
            <a:br>
              <a:rPr lang="en-US" sz="2200" dirty="0">
                <a:latin typeface="+mj-lt"/>
              </a:rPr>
            </a:br>
            <a:r>
              <a:rPr lang="en-US" sz="2200" dirty="0">
                <a:latin typeface="+mj-lt"/>
              </a:rPr>
              <a:t>2.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+mj-lt"/>
              </a:rPr>
              <a:t>Purchase Trends: Monthly sales trends by category. Average spending by customer segments.</a:t>
            </a:r>
            <a:br>
              <a:rPr lang="en-US" sz="2200" dirty="0">
                <a:latin typeface="+mj-lt"/>
              </a:rPr>
            </a:br>
            <a:r>
              <a:rPr lang="en-US" sz="2200" dirty="0">
                <a:latin typeface="+mj-lt"/>
              </a:rPr>
              <a:t>3.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+mj-lt"/>
              </a:rPr>
              <a:t>Top Products and Categories: Highlighting popular products with detailed purchase patterns.</a:t>
            </a:r>
            <a:br>
              <a:rPr lang="en-US" sz="2200" dirty="0">
                <a:latin typeface="+mj-lt"/>
              </a:rPr>
            </a:br>
            <a:r>
              <a:rPr lang="en-US" sz="2200" dirty="0">
                <a:latin typeface="+mj-lt"/>
              </a:rPr>
              <a:t>4.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+mj-lt"/>
              </a:rPr>
              <a:t>Anomaly Insights: Visualization of flagged transactions for potential fraud.</a:t>
            </a:r>
            <a:br>
              <a:rPr lang="en-US" sz="2200" dirty="0">
                <a:latin typeface="+mj-lt"/>
              </a:rPr>
            </a:br>
            <a:r>
              <a:rPr lang="en-US" sz="2200" dirty="0">
                <a:latin typeface="+mj-lt"/>
              </a:rPr>
              <a:t>5.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+mj-lt"/>
              </a:rPr>
              <a:t>Segmentation Insights: Drill-down by clusters for targeted marketing strategies.</a:t>
            </a:r>
            <a:br>
              <a:rPr lang="en-US" sz="2200" dirty="0">
                <a:latin typeface="+mj-lt"/>
              </a:rPr>
            </a:br>
            <a:r>
              <a:rPr lang="en-US" sz="2200" dirty="0">
                <a:latin typeface="+mj-lt"/>
              </a:rPr>
              <a:t>6.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+mj-lt"/>
              </a:rPr>
              <a:t>Performance Metrics: Key KPIs like total sales, average order value, and discount usage.</a:t>
            </a:r>
            <a:endParaRPr lang="en-US" sz="2200" dirty="0"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7D3440-7188-979A-5C74-4B6233BB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64" y="457200"/>
            <a:ext cx="6151418" cy="945573"/>
          </a:xfrm>
        </p:spPr>
        <p:txBody>
          <a:bodyPr/>
          <a:lstStyle/>
          <a:p>
            <a:r>
              <a:rPr lang="en-US" dirty="0"/>
              <a:t>POWER BI DASHBOARD</a:t>
            </a:r>
          </a:p>
        </p:txBody>
      </p:sp>
    </p:spTree>
    <p:extLst>
      <p:ext uri="{BB962C8B-B14F-4D97-AF65-F5344CB8AC3E}">
        <p14:creationId xmlns:p14="http://schemas.microsoft.com/office/powerpoint/2010/main" val="181541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9BCA0A-1465-DC6F-AB54-2BC3961B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6453170" cy="91814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EDD4778-CD14-BC1C-17E4-6018AD789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974" y="1547813"/>
            <a:ext cx="8552008" cy="4487862"/>
          </a:xfrm>
        </p:spPr>
        <p:txBody>
          <a:bodyPr>
            <a:norm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Key Takeaways: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Actionable Insights:</a:t>
            </a:r>
          </a:p>
          <a:p>
            <a:pPr marL="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1. Identified high-value customer segments for targeted campaigns.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2. Improved inventory planning with product-specific trends.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3. Enhanced fraud detection through anomaly analysis.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Data-Driven Decisions:</a:t>
            </a:r>
          </a:p>
          <a:p>
            <a:pPr marL="0" indent="0" algn="l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1. Interactive Power BI dashboard enables stakeholders to make informed decisions.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2. Filters and drill-downs offer flexibility for customized analysis.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Impact:</a:t>
            </a:r>
          </a:p>
          <a:p>
            <a:pPr marL="0" indent="0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1. Improved customer retention through personalized recommendations.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2. Increased efficiency in resource allocation with predictive analytics.</a:t>
            </a:r>
            <a:b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3. Empowered decision-makers with real-time insights through the dashboard.</a:t>
            </a:r>
          </a:p>
        </p:txBody>
      </p:sp>
    </p:spTree>
    <p:extLst>
      <p:ext uri="{BB962C8B-B14F-4D97-AF65-F5344CB8AC3E}">
        <p14:creationId xmlns:p14="http://schemas.microsoft.com/office/powerpoint/2010/main" val="2917214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6FBA6-5E09-5B13-7C96-54A209EC2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579E9-43D6-EF51-A730-33ADBCA07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Our</a:t>
            </a:r>
            <a:r>
              <a:rPr lang="en-US" b="0" i="0" u="none" strike="noStrike" dirty="0">
                <a:effectLst/>
                <a:latin typeface="Abadi" panose="020B0604020104020204" pitchFamily="34" charset="0"/>
              </a:rPr>
              <a:t> project analyzes consumer behavior to uncover actionable insights for decision-making.</a:t>
            </a:r>
          </a:p>
          <a:p>
            <a:pPr marL="0" indent="0">
              <a:buNone/>
            </a:pPr>
            <a:r>
              <a:rPr lang="en-US" b="0" i="0" u="sng" strike="noStrike" dirty="0">
                <a:effectLst/>
                <a:latin typeface="Abadi" panose="020B0604020104020204" pitchFamily="34" charset="0"/>
              </a:rPr>
              <a:t>Key Objectives:</a:t>
            </a:r>
          </a:p>
          <a:p>
            <a:r>
              <a:rPr lang="en-US" b="0" i="0" u="none" strike="noStrike" dirty="0">
                <a:effectLst/>
                <a:latin typeface="Abadi" panose="020B0604020104020204" pitchFamily="34" charset="0"/>
              </a:rPr>
              <a:t>Understand customer demographics and purchasing trends.</a:t>
            </a:r>
          </a:p>
          <a:p>
            <a:r>
              <a:rPr lang="en-US" b="0" i="0" u="none" strike="noStrike" dirty="0">
                <a:effectLst/>
                <a:latin typeface="Abadi" panose="020B0604020104020204" pitchFamily="34" charset="0"/>
              </a:rPr>
              <a:t>Segment customers using clustering techniques.</a:t>
            </a:r>
          </a:p>
          <a:p>
            <a:r>
              <a:rPr lang="en-US" b="0" i="0" u="none" strike="noStrike" dirty="0">
                <a:effectLst/>
                <a:latin typeface="Abadi" panose="020B0604020104020204" pitchFamily="34" charset="0"/>
              </a:rPr>
              <a:t>Build predictive models for purchase behaviors.</a:t>
            </a:r>
          </a:p>
          <a:p>
            <a:r>
              <a:rPr lang="en-US" b="0" i="0" u="none" strike="noStrike" dirty="0">
                <a:effectLst/>
                <a:latin typeface="Abadi" panose="020B0604020104020204" pitchFamily="34" charset="0"/>
              </a:rPr>
              <a:t>Identify anomalies in transaction data.</a:t>
            </a:r>
          </a:p>
          <a:p>
            <a:pPr marL="0" indent="0">
              <a:buNone/>
            </a:pPr>
            <a:r>
              <a:rPr lang="en-US" b="0" i="0" u="none" strike="noStrike" dirty="0">
                <a:effectLst/>
                <a:latin typeface="Abadi" panose="020B0604020104020204" pitchFamily="34" charset="0"/>
              </a:rPr>
              <a:t>The insights will be integrated into an interactive Power BI dashboard.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3263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BF431-CE5E-17E8-1644-7254CA46B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603942"/>
            <a:ext cx="4754880" cy="7340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Source 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Consumer Behaviour Dataset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D8A1B-0809-2B07-A957-0CD6D60D4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6191" y="2743200"/>
            <a:ext cx="5399809" cy="3291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b="0" i="0" u="sng" strike="noStrike" dirty="0">
                <a:solidFill>
                  <a:srgbClr val="000000"/>
                </a:solidFill>
                <a:effectLst/>
                <a:latin typeface="+mj-lt"/>
              </a:rPr>
              <a:t>Details: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b="0" i="0" u="sng" strike="noStrike" dirty="0">
                <a:solidFill>
                  <a:srgbClr val="000000"/>
                </a:solidFill>
                <a:effectLst/>
                <a:latin typeface="+mj-lt"/>
              </a:rPr>
              <a:t>Rows:</a:t>
            </a:r>
            <a:r>
              <a:rPr lang="en-US" sz="2100" b="0" i="0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+mj-lt"/>
              </a:rPr>
              <a:t>Over 4000 transactions.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b="0" i="0" u="sng" strike="noStrike" dirty="0">
                <a:solidFill>
                  <a:srgbClr val="000000"/>
                </a:solidFill>
                <a:effectLst/>
                <a:latin typeface="+mj-lt"/>
              </a:rPr>
              <a:t>Columns: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+mj-lt"/>
              </a:rPr>
              <a:t> 15 features, including: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b="0" i="0" u="sng" strike="noStrike" dirty="0">
                <a:solidFill>
                  <a:srgbClr val="000000"/>
                </a:solidFill>
                <a:effectLst/>
                <a:latin typeface="+mj-lt"/>
              </a:rPr>
              <a:t>Demographics:</a:t>
            </a:r>
            <a:r>
              <a:rPr lang="en-US" sz="2100" b="0" i="0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+mj-lt"/>
              </a:rPr>
              <a:t>Age, gender, customer ID.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b="0" i="0" u="sng" strike="noStrike" dirty="0">
                <a:solidFill>
                  <a:srgbClr val="000000"/>
                </a:solidFill>
                <a:effectLst/>
                <a:latin typeface="+mj-lt"/>
              </a:rPr>
              <a:t>Purchase Details:</a:t>
            </a:r>
            <a:r>
              <a:rPr lang="en-US" sz="2100" b="0" i="0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+mj-lt"/>
              </a:rPr>
              <a:t>Item purchased, purchase amount, category.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b="0" i="0" u="sng" strike="noStrike" dirty="0">
                <a:solidFill>
                  <a:srgbClr val="000000"/>
                </a:solidFill>
                <a:effectLst/>
                <a:latin typeface="+mj-lt"/>
              </a:rPr>
              <a:t>Behavioral Data: </a:t>
            </a:r>
            <a:r>
              <a:rPr lang="en-US" sz="2100" b="0" i="0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+mj-lt"/>
              </a:rPr>
              <a:t>Payment method, review rating, discount applied.</a:t>
            </a:r>
            <a:endParaRPr lang="en-US" sz="2100" dirty="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A1C09C-933E-0197-2241-C977436D76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229" y="2743200"/>
            <a:ext cx="5278580" cy="3291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sng" strike="noStrike" dirty="0">
                <a:solidFill>
                  <a:srgbClr val="000000"/>
                </a:solidFill>
                <a:effectLst/>
                <a:latin typeface="+mj-lt"/>
              </a:rPr>
              <a:t>Preprocessing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i="0" u="sng" strike="noStrike" dirty="0">
                <a:solidFill>
                  <a:srgbClr val="000000"/>
                </a:solidFill>
                <a:effectLst/>
                <a:latin typeface="+mj-lt"/>
              </a:rPr>
              <a:t>Missing values: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 Minimal and addressed by imputation or removal.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i="0" u="sng" strike="noStrike" dirty="0">
                <a:solidFill>
                  <a:srgbClr val="000000"/>
                </a:solidFill>
                <a:effectLst/>
                <a:latin typeface="+mj-lt"/>
              </a:rPr>
              <a:t>Duplicates: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 Removed to ensure data integrity.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Standardized column names for uniformity.</a:t>
            </a:r>
            <a:endParaRPr lang="en-US" sz="2400" dirty="0"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2A37FB-9606-1DE2-7BE4-F71384E84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4904925" cy="1084395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C0ED981-655D-BCE7-8150-6ABEEF5E4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29" y="639914"/>
            <a:ext cx="4689630" cy="16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74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943D14-EAB9-EC4B-9442-55805343E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479250"/>
          </a:xfrm>
        </p:spPr>
        <p:txBody>
          <a:bodyPr>
            <a:normAutofit/>
          </a:bodyPr>
          <a:lstStyle/>
          <a:p>
            <a:r>
              <a:rPr lang="en-US" sz="6000" dirty="0"/>
              <a:t>WORKFLOW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DC18200-1EC4-1F1D-390E-FE3695232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976" y="1818410"/>
            <a:ext cx="7034933" cy="4217266"/>
          </a:xfrm>
        </p:spPr>
        <p:txBody>
          <a:bodyPr>
            <a:normAutofit/>
          </a:bodyPr>
          <a:lstStyle/>
          <a:p>
            <a:r>
              <a:rPr lang="en-US" sz="2200" b="0" i="0" u="sng" strike="noStrike" dirty="0">
                <a:solidFill>
                  <a:srgbClr val="000000"/>
                </a:solidFill>
                <a:effectLst/>
                <a:latin typeface="+mj-lt"/>
              </a:rPr>
              <a:t>Data Preprocessing: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+mj-lt"/>
              </a:rPr>
              <a:t>Cleaned and prepared data for analysis.</a:t>
            </a:r>
          </a:p>
          <a:p>
            <a:r>
              <a:rPr lang="en-US" sz="2200" b="0" i="0" u="sng" strike="noStrike" dirty="0">
                <a:solidFill>
                  <a:srgbClr val="000000"/>
                </a:solidFill>
                <a:effectLst/>
                <a:latin typeface="+mj-lt"/>
              </a:rPr>
              <a:t>Exploratory Data Analysis (EDA):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+mj-lt"/>
              </a:rPr>
              <a:t> Visualized trends and patterns.</a:t>
            </a:r>
          </a:p>
          <a:p>
            <a:r>
              <a:rPr lang="en-US" sz="2200" b="0" i="0" u="sng" strike="noStrike" dirty="0">
                <a:solidFill>
                  <a:srgbClr val="000000"/>
                </a:solidFill>
                <a:effectLst/>
                <a:latin typeface="+mj-lt"/>
              </a:rPr>
              <a:t>Clustering: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+mj-lt"/>
              </a:rPr>
              <a:t> Segmented customers using K-Means.</a:t>
            </a:r>
          </a:p>
          <a:p>
            <a:r>
              <a:rPr lang="en-US" sz="2200" b="0" i="0" u="sng" strike="noStrike" dirty="0">
                <a:solidFill>
                  <a:srgbClr val="000000"/>
                </a:solidFill>
                <a:effectLst/>
                <a:latin typeface="+mj-lt"/>
              </a:rPr>
              <a:t>Recommendation System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+mj-lt"/>
              </a:rPr>
              <a:t>: Built collaborative filtering model for personalized suggestions.</a:t>
            </a:r>
          </a:p>
          <a:p>
            <a:r>
              <a:rPr lang="en-US" sz="2200" b="0" i="0" u="sng" strike="noStrike" dirty="0">
                <a:solidFill>
                  <a:srgbClr val="000000"/>
                </a:solidFill>
                <a:effectLst/>
                <a:latin typeface="+mj-lt"/>
              </a:rPr>
              <a:t>Anomaly Detection: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+mj-lt"/>
              </a:rPr>
              <a:t>Flagged unusual transactions using Isolation Forest.</a:t>
            </a:r>
          </a:p>
          <a:p>
            <a:r>
              <a:rPr lang="en-US" sz="2200" b="0" i="0" u="sng" strike="noStrike" dirty="0">
                <a:solidFill>
                  <a:srgbClr val="000000"/>
                </a:solidFill>
                <a:effectLst/>
                <a:latin typeface="+mj-lt"/>
              </a:rPr>
              <a:t>Regression Analysis: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+mj-lt"/>
              </a:rPr>
              <a:t>Predicted purchase amounts with Random Forest.</a:t>
            </a:r>
          </a:p>
          <a:p>
            <a:r>
              <a:rPr lang="en-US" sz="2200" b="0" i="0" u="sng" strike="noStrike" dirty="0">
                <a:solidFill>
                  <a:srgbClr val="000000"/>
                </a:solidFill>
                <a:effectLst/>
                <a:latin typeface="+mj-lt"/>
              </a:rPr>
              <a:t>Visualization: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+mj-lt"/>
              </a:rPr>
              <a:t> Developed comprehensive charts for insights.</a:t>
            </a:r>
            <a:endParaRPr lang="en-US" sz="2200" dirty="0">
              <a:latin typeface="+mj-lt"/>
            </a:endParaRPr>
          </a:p>
        </p:txBody>
      </p:sp>
      <p:pic>
        <p:nvPicPr>
          <p:cNvPr id="9" name="Picture 8" descr="A diagram of a system&#10;&#10;Description automatically generated">
            <a:extLst>
              <a:ext uri="{FF2B5EF4-FFF2-40B4-BE49-F238E27FC236}">
                <a16:creationId xmlns:a16="http://schemas.microsoft.com/office/drawing/2014/main" id="{4E219F19-FE0D-A966-7E5C-D3F1AEDFB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955" y="869084"/>
            <a:ext cx="2172069" cy="51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57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BFED2-17BF-7EB2-09C5-EF9767115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715" y="1735281"/>
            <a:ext cx="6104821" cy="42997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i="0" u="sng" strike="noStrike" dirty="0">
                <a:solidFill>
                  <a:srgbClr val="000000"/>
                </a:solidFill>
                <a:effectLst/>
                <a:latin typeface="+mj-lt"/>
              </a:rPr>
              <a:t>Key Insights: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Age Distribution:</a:t>
            </a:r>
            <a:br>
              <a:rPr lang="en-US" dirty="0">
                <a:latin typeface="+mj-lt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Majority of customers fall in the 25–49 age range.</a:t>
            </a:r>
            <a:br>
              <a:rPr lang="en-US" dirty="0">
                <a:latin typeface="+mj-lt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Histogram revealed a normal-like distribution.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Top Products:</a:t>
            </a:r>
            <a:br>
              <a:rPr lang="en-US" dirty="0">
                <a:latin typeface="+mj-lt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Clothing and accessories are the most purchased categories.</a:t>
            </a:r>
            <a:br>
              <a:rPr lang="en-US" dirty="0">
                <a:latin typeface="+mj-lt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Products like blouses and pants dominate.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Spending Patterns:</a:t>
            </a:r>
            <a:br>
              <a:rPr lang="en-US" dirty="0">
                <a:latin typeface="+mj-lt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Average purchase amount: $59.76.</a:t>
            </a:r>
            <a:br>
              <a:rPr lang="en-US" dirty="0">
                <a:latin typeface="+mj-lt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Categories like "Clothing" see higher spending.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Review Ratings:</a:t>
            </a:r>
            <a:br>
              <a:rPr lang="en-US" dirty="0">
                <a:latin typeface="+mj-lt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Average rating: 3.75 (skewed toward 3–4 stars).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Discount Influence:</a:t>
            </a:r>
            <a:br>
              <a:rPr lang="en-US" dirty="0">
                <a:latin typeface="+mj-lt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43% of purchases involved discounts, showing their significance.</a:t>
            </a:r>
            <a:endParaRPr lang="en-US" dirty="0"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FFB98F-ABAA-E18D-E410-7A5BBCCA9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6" y="249382"/>
            <a:ext cx="7829712" cy="1205345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8" name="Picture 7" descr="A graph of a customer age distribution&#10;&#10;Description automatically generated">
            <a:extLst>
              <a:ext uri="{FF2B5EF4-FFF2-40B4-BE49-F238E27FC236}">
                <a16:creationId xmlns:a16="http://schemas.microsoft.com/office/drawing/2014/main" id="{D4ED1969-565B-A038-A76D-AA232D549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102" y="4619867"/>
            <a:ext cx="3387436" cy="2181333"/>
          </a:xfrm>
          <a:prstGeom prst="rect">
            <a:avLst/>
          </a:prstGeom>
        </p:spPr>
      </p:pic>
      <p:pic>
        <p:nvPicPr>
          <p:cNvPr id="10" name="Picture 9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88A76824-A211-55F2-3777-AE2618B35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415" y="2372802"/>
            <a:ext cx="3508988" cy="2112395"/>
          </a:xfrm>
          <a:prstGeom prst="rect">
            <a:avLst/>
          </a:prstGeom>
        </p:spPr>
      </p:pic>
      <p:pic>
        <p:nvPicPr>
          <p:cNvPr id="12" name="Picture 11" descr="A pie chart with numbers and a number on it&#10;&#10;Description automatically generated">
            <a:extLst>
              <a:ext uri="{FF2B5EF4-FFF2-40B4-BE49-F238E27FC236}">
                <a16:creationId xmlns:a16="http://schemas.microsoft.com/office/drawing/2014/main" id="{710E3D4F-B3A4-4CB8-F182-D0A85C9BA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209" y="2612"/>
            <a:ext cx="2219205" cy="227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8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0705B-4F0F-670B-6A9E-3204E0E1F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936" y="1641765"/>
            <a:ext cx="5294792" cy="4946072"/>
          </a:xfrm>
        </p:spPr>
        <p:txBody>
          <a:bodyPr>
            <a:normAutofit/>
          </a:bodyPr>
          <a:lstStyle/>
          <a:p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+mj-lt"/>
              </a:rPr>
              <a:t>Objective: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Group customers with similar behavior into segments.</a:t>
            </a:r>
          </a:p>
          <a:p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+mj-lt"/>
              </a:rPr>
              <a:t>Approach: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1.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Features: Age, purchase amount, and previous purchases.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2.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Scaling: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StandardScaler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used for normalization.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3.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Elbow Method: Determined optimal clusters as 6.</a:t>
            </a:r>
          </a:p>
          <a:p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+mj-lt"/>
              </a:rPr>
              <a:t>Results:</a:t>
            </a:r>
            <a:br>
              <a:rPr lang="en-US" sz="1800" dirty="0">
                <a:latin typeface="+mj-lt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Cluster analysis revealed distinct segments: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1.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Cluster 1: Young, low spenders with few purchases.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2.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Cluster 2: Middle-aged, high spenders, frequent buyers.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3.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Others: Varying age and spending behavior.</a:t>
            </a:r>
          </a:p>
          <a:p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+mj-lt"/>
              </a:rPr>
              <a:t>Business Impact: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Personalized marketing strategies for each segment.</a:t>
            </a:r>
            <a:endParaRPr lang="en-US" sz="1800" dirty="0"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AB0B774-A02C-2C6C-9ED7-2D293C40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36" y="415636"/>
            <a:ext cx="10224655" cy="1091046"/>
          </a:xfrm>
        </p:spPr>
        <p:txBody>
          <a:bodyPr>
            <a:normAutofit/>
          </a:bodyPr>
          <a:lstStyle/>
          <a:p>
            <a:r>
              <a:rPr lang="en-US" dirty="0"/>
              <a:t>CUSTOMER SEGMENTATION WITH K-MEANS</a:t>
            </a:r>
          </a:p>
        </p:txBody>
      </p:sp>
      <p:pic>
        <p:nvPicPr>
          <p:cNvPr id="8" name="Picture 7" descr="A graph of a number of clusters&#10;&#10;Description automatically generated">
            <a:extLst>
              <a:ext uri="{FF2B5EF4-FFF2-40B4-BE49-F238E27FC236}">
                <a16:creationId xmlns:a16="http://schemas.microsoft.com/office/drawing/2014/main" id="{2E15F505-0BA2-DCFA-1D56-787A6F69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514" y="1316179"/>
            <a:ext cx="3522519" cy="2718960"/>
          </a:xfrm>
          <a:prstGeom prst="rect">
            <a:avLst/>
          </a:prstGeom>
        </p:spPr>
      </p:pic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489A364-912C-5C72-D7F5-D5ABB1D8D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44636"/>
            <a:ext cx="3260614" cy="301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8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3CB74-D0C9-BCB4-1C0A-7959EC87A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229" y="1901537"/>
            <a:ext cx="6441116" cy="412519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</a:rPr>
              <a:t>Objective:</a:t>
            </a:r>
            <a:r>
              <a:rPr lang="en-US" dirty="0">
                <a:latin typeface="+mj-lt"/>
              </a:rPr>
              <a:t> Detect unusual transactions (potential fraud or outliers).</a:t>
            </a:r>
          </a:p>
          <a:p>
            <a:r>
              <a:rPr lang="en-US" b="1" dirty="0">
                <a:latin typeface="+mj-lt"/>
              </a:rPr>
              <a:t>Approach: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1. Used Isolation Forest with a contamination rate of 5%.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2. Features: Purchase amount, review rating, and previous purchases.</a:t>
            </a:r>
            <a:endParaRPr lang="en-US" sz="1800" dirty="0">
              <a:latin typeface="+mj-lt"/>
            </a:endParaRPr>
          </a:p>
          <a:p>
            <a:r>
              <a:rPr lang="en-US" b="1" dirty="0">
                <a:latin typeface="+mj-lt"/>
              </a:rPr>
              <a:t>Results: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1. Identified 5% of transactions as anomalies.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2. Majority of anomalies were high-value or irregularly frequent purchases.</a:t>
            </a:r>
            <a:endParaRPr lang="en-US" sz="1600" dirty="0">
              <a:latin typeface="+mj-lt"/>
            </a:endParaRPr>
          </a:p>
          <a:p>
            <a:r>
              <a:rPr lang="en-US" b="1" dirty="0">
                <a:latin typeface="+mj-lt"/>
              </a:rPr>
              <a:t>Business Impact:</a:t>
            </a:r>
            <a:r>
              <a:rPr lang="en-US" dirty="0">
                <a:latin typeface="+mj-lt"/>
              </a:rPr>
              <a:t> Improved fraud detection and transaction monitoring.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9ED98F2-D37B-88A6-E4A0-818B8061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29" y="415636"/>
            <a:ext cx="10929989" cy="1205345"/>
          </a:xfrm>
        </p:spPr>
        <p:txBody>
          <a:bodyPr>
            <a:normAutofit/>
          </a:bodyPr>
          <a:lstStyle/>
          <a:p>
            <a:r>
              <a:rPr lang="en-US" sz="4900" dirty="0"/>
              <a:t>ANAMOLY DETECTION WITH ISOLATION FOREST</a:t>
            </a:r>
          </a:p>
        </p:txBody>
      </p:sp>
      <p:pic>
        <p:nvPicPr>
          <p:cNvPr id="8" name="Picture 7" descr="A diagram of a data analysis&#10;&#10;Description automatically generated with medium confidence">
            <a:extLst>
              <a:ext uri="{FF2B5EF4-FFF2-40B4-BE49-F238E27FC236}">
                <a16:creationId xmlns:a16="http://schemas.microsoft.com/office/drawing/2014/main" id="{95B20AFD-9D65-24D9-28BE-E6511003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593" y="2098963"/>
            <a:ext cx="4488178" cy="30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71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D3949-2683-D707-D8E7-824CDD1F5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935" y="1662545"/>
            <a:ext cx="5829301" cy="4270663"/>
          </a:xfrm>
        </p:spPr>
        <p:txBody>
          <a:bodyPr>
            <a:normAutofit/>
          </a:bodyPr>
          <a:lstStyle/>
          <a:p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+mj-lt"/>
              </a:rPr>
              <a:t>Objective: Suggest products to customers based on past behavior.</a:t>
            </a:r>
          </a:p>
          <a:p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+mj-lt"/>
              </a:rPr>
              <a:t>Approach:</a:t>
            </a:r>
            <a:br>
              <a:rPr lang="en-US" sz="2100" dirty="0">
                <a:latin typeface="+mj-lt"/>
              </a:rPr>
            </a:br>
            <a:r>
              <a:rPr lang="en-US" sz="2100" dirty="0">
                <a:latin typeface="+mj-lt"/>
              </a:rPr>
              <a:t>1. 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+mj-lt"/>
              </a:rPr>
              <a:t>Collaborative filtering using Singular Value Decomposition (SVD).</a:t>
            </a:r>
            <a:br>
              <a:rPr lang="en-US" sz="2100" dirty="0">
                <a:latin typeface="+mj-lt"/>
              </a:rPr>
            </a:br>
            <a:r>
              <a:rPr lang="en-US" sz="2100" dirty="0">
                <a:latin typeface="+mj-lt"/>
              </a:rPr>
              <a:t>2. 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+mj-lt"/>
              </a:rPr>
              <a:t>Inputs: Customer ID, item purchased, and review rating.</a:t>
            </a:r>
            <a:br>
              <a:rPr lang="en-US" sz="2100" dirty="0">
                <a:latin typeface="+mj-lt"/>
              </a:rPr>
            </a:br>
            <a:r>
              <a:rPr lang="en-US" sz="2100" dirty="0">
                <a:latin typeface="+mj-lt"/>
              </a:rPr>
              <a:t>3. 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+mj-lt"/>
              </a:rPr>
              <a:t>Evaluation: RMSE for accuracy.</a:t>
            </a:r>
          </a:p>
          <a:p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+mj-lt"/>
              </a:rPr>
              <a:t>Results:</a:t>
            </a:r>
            <a:br>
              <a:rPr lang="en-US" sz="2100" dirty="0">
                <a:latin typeface="+mj-lt"/>
              </a:rPr>
            </a:b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+mj-lt"/>
              </a:rPr>
              <a:t>Example recommendations for Customer 3900:</a:t>
            </a:r>
            <a:br>
              <a:rPr lang="en-US" sz="2100" dirty="0">
                <a:latin typeface="+mj-lt"/>
              </a:rPr>
            </a:br>
            <a:r>
              <a:rPr lang="en-US" sz="2100" dirty="0">
                <a:latin typeface="+mj-lt"/>
              </a:rPr>
              <a:t>1. 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+mj-lt"/>
              </a:rPr>
              <a:t>Product A (score: 4.9)</a:t>
            </a:r>
            <a:br>
              <a:rPr lang="en-US" sz="2100" dirty="0">
                <a:latin typeface="+mj-lt"/>
              </a:rPr>
            </a:br>
            <a:r>
              <a:rPr lang="en-US" sz="2100" dirty="0">
                <a:latin typeface="+mj-lt"/>
              </a:rPr>
              <a:t>2. 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+mj-lt"/>
              </a:rPr>
              <a:t>Product B (score: 4.8)</a:t>
            </a:r>
            <a:br>
              <a:rPr lang="en-US" sz="2100" dirty="0">
                <a:latin typeface="+mj-lt"/>
              </a:rPr>
            </a:br>
            <a:r>
              <a:rPr lang="en-US" sz="2100" dirty="0">
                <a:latin typeface="+mj-lt"/>
              </a:rPr>
              <a:t>3. 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+mj-lt"/>
              </a:rPr>
              <a:t>Product C (score: 4.7)</a:t>
            </a:r>
            <a:br>
              <a:rPr lang="en-US" sz="2100" dirty="0">
                <a:latin typeface="+mj-lt"/>
              </a:rPr>
            </a:b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+mj-lt"/>
              </a:rPr>
              <a:t>Improved customer retention through personalization.</a:t>
            </a:r>
            <a:endParaRPr lang="en-US" sz="2100" dirty="0"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3D0661-F80C-B8B0-223F-8FB3F3F41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27" y="363683"/>
            <a:ext cx="7647709" cy="1215736"/>
          </a:xfrm>
        </p:spPr>
        <p:txBody>
          <a:bodyPr>
            <a:normAutofit/>
          </a:bodyPr>
          <a:lstStyle/>
          <a:p>
            <a:r>
              <a:rPr lang="en-US" sz="6000" dirty="0"/>
              <a:t>Recommendation system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96124E-ED11-2035-242B-AEA97FCF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967" y="2598882"/>
            <a:ext cx="5611090" cy="55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A11674-D22C-3B60-26EC-CA276A2B9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236" y="1745672"/>
            <a:ext cx="5612821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13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00144-06CD-C49D-3242-B6E93A4A1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811" y="1413165"/>
            <a:ext cx="6047508" cy="5070762"/>
          </a:xfrm>
        </p:spPr>
        <p:txBody>
          <a:bodyPr>
            <a:norm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Objective: Estimate purchase amounts based on customer data.</a:t>
            </a:r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Approach: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1.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Features: Age, review rating, and previous purchases.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2.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Model: Random Forest regression.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3.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Evaluation: R² score and Mean Absolute Error (MAE).</a:t>
            </a:r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Results:</a:t>
            </a:r>
            <a:br>
              <a:rPr lang="en-US" sz="2400" dirty="0">
                <a:latin typeface="+mj-lt"/>
              </a:rPr>
            </a:b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Predicted values added to the dataset for future use.</a:t>
            </a:r>
            <a:br>
              <a:rPr lang="en-US" sz="2400" dirty="0">
                <a:latin typeface="+mj-lt"/>
              </a:rPr>
            </a:b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Model accurately predicted purchase trends for most customers.</a:t>
            </a:r>
            <a:endParaRPr lang="en-US" sz="2400" dirty="0"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2A8180-6B36-B1B6-8CD6-391A3468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10" y="374074"/>
            <a:ext cx="11440390" cy="966354"/>
          </a:xfrm>
        </p:spPr>
        <p:txBody>
          <a:bodyPr>
            <a:noAutofit/>
          </a:bodyPr>
          <a:lstStyle/>
          <a:p>
            <a:r>
              <a:rPr lang="en-US" sz="4100" dirty="0"/>
              <a:t>PREDICTING PURCHASE AMOUNTS USING REGRESSION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2846081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Words>1019</Words>
  <Application>Microsoft Macintosh PowerPoint</Application>
  <PresentationFormat>Widescreen</PresentationFormat>
  <Paragraphs>79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-webkit-standard</vt:lpstr>
      <vt:lpstr>Abadi</vt:lpstr>
      <vt:lpstr>Arial</vt:lpstr>
      <vt:lpstr>Calibri</vt:lpstr>
      <vt:lpstr>Chalkboard SE</vt:lpstr>
      <vt:lpstr>Impact</vt:lpstr>
      <vt:lpstr>Rockwell</vt:lpstr>
      <vt:lpstr>Rockwell Condensed</vt:lpstr>
      <vt:lpstr>Rockwell Extra Bold</vt:lpstr>
      <vt:lpstr>Wingdings</vt:lpstr>
      <vt:lpstr>Wood Type</vt:lpstr>
      <vt:lpstr>Data Visualization Dashboard for  Consumer Behavior Analysis</vt:lpstr>
      <vt:lpstr>Introduction</vt:lpstr>
      <vt:lpstr>Dataset overview</vt:lpstr>
      <vt:lpstr>WORKFLOW</vt:lpstr>
      <vt:lpstr>EXPLORATORY DATA ANALYSIS</vt:lpstr>
      <vt:lpstr>CUSTOMER SEGMENTATION WITH K-MEANS</vt:lpstr>
      <vt:lpstr>ANAMOLY DETECTION WITH ISOLATION FOREST</vt:lpstr>
      <vt:lpstr>Recommendation system</vt:lpstr>
      <vt:lpstr>PREDICTING PURCHASE AMOUNTS USING REGRESSION ANALYSIS</vt:lpstr>
      <vt:lpstr>RESULTS AND ACHIEVEMENTS</vt:lpstr>
      <vt:lpstr>POWER BI DASHBOARD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Vishesh Bharuka</dc:creator>
  <cp:lastModifiedBy>Vishesh Bharuka</cp:lastModifiedBy>
  <cp:revision>2</cp:revision>
  <dcterms:created xsi:type="dcterms:W3CDTF">2024-11-25T00:48:58Z</dcterms:created>
  <dcterms:modified xsi:type="dcterms:W3CDTF">2024-11-25T03:47:01Z</dcterms:modified>
</cp:coreProperties>
</file>